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6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40" r:id="rId27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79" Type="http://schemas.openxmlformats.org/officeDocument/2006/relationships/slide" Target="slides/slide163.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132.xml"/></Relationships>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43">
            <a:extLst>
              <a:ext uri="{FF2B5EF4-FFF2-40B4-BE49-F238E27FC236}">
                <a16:creationId xmlns:a16="http://schemas.microsoft.com/office/drawing/2014/main" id="{9A1039E2-7CFC-FE5A-616B-8C818AC2DEF5}"/>
              </a:ext>
            </a:extLst>
          </p:cNvPr>
          <p:cNvSpPr>
            <a:spLocks noGrp="1" noChangeArrowheads="1"/>
          </p:cNvSpPr>
          <p:nvPr>
            <p:ph type="title"/>
          </p:nvPr>
        </p:nvSpPr>
        <p:spPr>
          <a:xfrm>
            <a:off x="474678" y="433134"/>
            <a:ext cx="8382000" cy="838200"/>
          </a:xfrm>
        </p:spPr>
        <p:txBody>
          <a:bodyPr/>
          <a:lstStyle/>
          <a:p>
            <a:pPr eaLnBrk="1" hangingPunct="1"/>
            <a:r>
              <a:rPr lang="en-US" altLang="zh-CN" sz="2800">
                <a:solidFill>
                  <a:srgbClr val="990033"/>
                </a:solidFill>
                <a:latin typeface="Comic Sans MS" panose="030F0702030302020204" pitchFamily="66" charset="0"/>
                <a:ea typeface="宋体" panose="02010600030101010101" pitchFamily="2" charset="-122"/>
              </a:rPr>
              <a:t>Run-12, P</a:t>
            </a:r>
            <a:r>
              <a:rPr lang="en-US" altLang="zh-CN" sz="2800" baseline="-25000">
                <a:solidFill>
                  <a:srgbClr val="990033"/>
                </a:solidFill>
                <a:latin typeface="Comic Sans MS" panose="030F0702030302020204" pitchFamily="66" charset="0"/>
                <a:ea typeface="宋体" panose="02010600030101010101" pitchFamily="2" charset="-122"/>
              </a:rPr>
              <a:t>0</a:t>
            </a:r>
            <a:r>
              <a:rPr lang="en-US" altLang="zh-CN" sz="2800">
                <a:solidFill>
                  <a:srgbClr val="990033"/>
                </a:solidFill>
                <a:latin typeface="Comic Sans MS" panose="030F0702030302020204" pitchFamily="66" charset="0"/>
                <a:ea typeface="宋体" panose="02010600030101010101" pitchFamily="2" charset="-122"/>
              </a:rPr>
              <a:t> –maximum polarization, P</a:t>
            </a:r>
            <a:r>
              <a:rPr lang="en-US" altLang="zh-CN" sz="2800" baseline="-25000">
                <a:solidFill>
                  <a:srgbClr val="990033"/>
                </a:solidFill>
                <a:latin typeface="Comic Sans MS" panose="030F0702030302020204" pitchFamily="66" charset="0"/>
                <a:ea typeface="宋体" panose="02010600030101010101" pitchFamily="2" charset="-122"/>
              </a:rPr>
              <a:t>coll</a:t>
            </a:r>
            <a:r>
              <a:rPr lang="en-US" altLang="zh-CN" sz="2800">
                <a:solidFill>
                  <a:srgbClr val="990033"/>
                </a:solidFill>
                <a:latin typeface="Comic Sans MS" panose="030F0702030302020204" pitchFamily="66" charset="0"/>
                <a:ea typeface="宋体" panose="02010600030101010101" pitchFamily="2" charset="-122"/>
              </a:rPr>
              <a:t>-polarization for colliding beams.</a:t>
            </a:r>
          </a:p>
        </p:txBody>
      </p:sp>
      <p:graphicFrame>
        <p:nvGraphicFramePr>
          <p:cNvPr id="32955" name="Group 187">
            <a:extLst>
              <a:ext uri="{FF2B5EF4-FFF2-40B4-BE49-F238E27FC236}">
                <a16:creationId xmlns:a16="http://schemas.microsoft.com/office/drawing/2014/main" id="{2598720D-CEC5-0F77-C2DA-1788ED5DB448}"/>
              </a:ext>
            </a:extLst>
          </p:cNvPr>
          <p:cNvGraphicFramePr>
            <a:graphicFrameLocks noGrp="1"/>
          </p:cNvGraphicFramePr>
          <p:nvPr>
            <p:ph type="tbl" idx="1"/>
          </p:nvPr>
        </p:nvGraphicFramePr>
        <p:xfrm>
          <a:off x="0" y="1219200"/>
          <a:ext cx="8839200" cy="4264344"/>
        </p:xfrm>
        <a:graphic>
          <a:graphicData uri="http://schemas.openxmlformats.org/drawingml/2006/table">
            <a:tbl>
              <a:tblPr/>
              <a:tblGrid>
                <a:gridCol w="1676400">
                  <a:extLst>
                    <a:ext uri="{9D8B030D-6E8A-4147-A177-3AD203B41FA5}">
                      <a16:colId xmlns:a16="http://schemas.microsoft.com/office/drawing/2014/main" val="1446895695"/>
                    </a:ext>
                  </a:extLst>
                </a:gridCol>
                <a:gridCol w="990600">
                  <a:extLst>
                    <a:ext uri="{9D8B030D-6E8A-4147-A177-3AD203B41FA5}">
                      <a16:colId xmlns:a16="http://schemas.microsoft.com/office/drawing/2014/main" val="4178151833"/>
                    </a:ext>
                  </a:extLst>
                </a:gridCol>
                <a:gridCol w="1344613">
                  <a:extLst>
                    <a:ext uri="{9D8B030D-6E8A-4147-A177-3AD203B41FA5}">
                      <a16:colId xmlns:a16="http://schemas.microsoft.com/office/drawing/2014/main" val="2589720807"/>
                    </a:ext>
                  </a:extLst>
                </a:gridCol>
                <a:gridCol w="1206500">
                  <a:extLst>
                    <a:ext uri="{9D8B030D-6E8A-4147-A177-3AD203B41FA5}">
                      <a16:colId xmlns:a16="http://schemas.microsoft.com/office/drawing/2014/main" val="3745873674"/>
                    </a:ext>
                  </a:extLst>
                </a:gridCol>
                <a:gridCol w="1208087">
                  <a:extLst>
                    <a:ext uri="{9D8B030D-6E8A-4147-A177-3AD203B41FA5}">
                      <a16:colId xmlns:a16="http://schemas.microsoft.com/office/drawing/2014/main" val="2865168571"/>
                    </a:ext>
                  </a:extLst>
                </a:gridCol>
                <a:gridCol w="1204913">
                  <a:extLst>
                    <a:ext uri="{9D8B030D-6E8A-4147-A177-3AD203B41FA5}">
                      <a16:colId xmlns:a16="http://schemas.microsoft.com/office/drawing/2014/main" val="861161721"/>
                    </a:ext>
                  </a:extLst>
                </a:gridCol>
                <a:gridCol w="1208087">
                  <a:extLst>
                    <a:ext uri="{9D8B030D-6E8A-4147-A177-3AD203B41FA5}">
                      <a16:colId xmlns:a16="http://schemas.microsoft.com/office/drawing/2014/main" val="1303545399"/>
                    </a:ext>
                  </a:extLst>
                </a:gridCol>
              </a:tblGrid>
              <a:tr h="990600">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24 GeV</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100 GeV</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255 GeV</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56389321"/>
                  </a:ext>
                </a:extLst>
              </a:tr>
              <a:tr h="579438">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22486512"/>
                  </a:ext>
                </a:extLst>
              </a:tr>
              <a:tr h="609600">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&lt;P&gt; Hjet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63±3.5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57.0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51.7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53.7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85746440"/>
                  </a:ext>
                </a:extLst>
              </a:tr>
              <a:tr h="596900">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R</a:t>
                      </a:r>
                      <a:endParaRPr kumimoji="0" lang="en-US" altLang="zh-CN" sz="2800" b="0" i="0" u="none" strike="noStrike" cap="none" normalizeH="0" baseline="-2500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0.05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0.06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0.16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0.17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0.15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48360311"/>
                  </a:ext>
                </a:extLst>
              </a:tr>
              <a:tr h="576263">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P</a:t>
                      </a:r>
                      <a:r>
                        <a:rPr kumimoji="0" lang="en-US" altLang="zh-CN" sz="2800" b="0" i="0" u="none" strike="noStrike" cap="none" normalizeH="0" baseline="-2500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71 %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72%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76 %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71 %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71 %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48046578"/>
                  </a:ext>
                </a:extLst>
              </a:tr>
              <a:tr h="576263">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P</a:t>
                      </a:r>
                      <a:r>
                        <a:rPr kumimoji="0" lang="en-US" altLang="zh-CN" sz="2800" b="0" i="0" u="none" strike="noStrike" cap="none" normalizeH="0" baseline="-2500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coll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56%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58 %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6522473"/>
                  </a:ext>
                </a:extLst>
              </a:tr>
            </a:tbl>
          </a:graphicData>
        </a:graphic>
      </p:graphicFrame>
      <p:sp>
        <p:nvSpPr>
          <p:cNvPr id="11325" name="Text Box 158">
            <a:extLst>
              <a:ext uri="{FF2B5EF4-FFF2-40B4-BE49-F238E27FC236}">
                <a16:creationId xmlns:a16="http://schemas.microsoft.com/office/drawing/2014/main" id="{F4813B98-E5C1-86CD-95D6-DDFC34CEC64E}"/>
              </a:ext>
            </a:extLst>
          </p:cNvPr>
          <p:cNvSpPr txBox="1">
            <a:spLocks noChangeArrowheads="1"/>
          </p:cNvSpPr>
          <p:nvPr/>
        </p:nvSpPr>
        <p:spPr bwMode="auto">
          <a:xfrm>
            <a:off x="6781800" y="5715000"/>
            <a:ext cx="22479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Blue-    X 0.96=69%</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Yellow- X 0.99=71%</a:t>
            </a:r>
          </a:p>
        </p:txBody>
      </p:sp>
      <p:sp>
        <p:nvSpPr>
          <p:cNvPr id="11326" name="Text Box 185">
            <a:extLst>
              <a:ext uri="{FF2B5EF4-FFF2-40B4-BE49-F238E27FC236}">
                <a16:creationId xmlns:a16="http://schemas.microsoft.com/office/drawing/2014/main" id="{B5F09572-65B5-7CC7-5E16-16FACF4C1FDC}"/>
              </a:ext>
            </a:extLst>
          </p:cNvPr>
          <p:cNvSpPr txBox="1">
            <a:spLocks noChangeArrowheads="1"/>
          </p:cNvSpPr>
          <p:nvPr/>
        </p:nvSpPr>
        <p:spPr bwMode="auto">
          <a:xfrm>
            <a:off x="1965325" y="5218113"/>
            <a:ext cx="6280150" cy="366712"/>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About 3-5% errors, mostly systematic on all above numbers.</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